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0" r:id="rId17"/>
    <p:sldId id="278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F4101-874F-4B0C-987D-DF4C11AA2D53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006CF-7300-451E-9EA3-53030C768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85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80" y="5500703"/>
            <a:ext cx="3399480" cy="8572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Покамина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Геннадьевна</a:t>
            </a:r>
            <a:b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исполнительный директор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3214686"/>
            <a:ext cx="8358246" cy="23574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деятельности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Частного фонда «Благотворительный фонд поддержки и развития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Балкашинской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№1 «Созидание»»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 шко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28604"/>
            <a:ext cx="4280204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писки 1 малообеспеч. получивших школьную форм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5540435" cy="3919538"/>
          </a:xfrm>
        </p:spPr>
      </p:pic>
      <p:pic>
        <p:nvPicPr>
          <p:cNvPr id="5" name="Рисунок 4" descr="список 2 малообес.получ.шк.форм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643182"/>
            <a:ext cx="5278865" cy="3734492"/>
          </a:xfrm>
          <a:prstGeom prst="rect">
            <a:avLst/>
          </a:prstGeom>
        </p:spPr>
      </p:pic>
      <p:sp>
        <p:nvSpPr>
          <p:cNvPr id="6" name="5-конечная звезда 5"/>
          <p:cNvSpPr/>
          <p:nvPr/>
        </p:nvSpPr>
        <p:spPr>
          <a:xfrm>
            <a:off x="6429388" y="714356"/>
            <a:ext cx="1928826" cy="1928826"/>
          </a:xfrm>
          <a:prstGeom prst="star5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2016-2017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 descr="выдача шк.формы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5032109" y="-174380"/>
            <a:ext cx="2570695" cy="3633788"/>
          </a:xfrm>
        </p:spPr>
      </p:pic>
      <p:pic>
        <p:nvPicPr>
          <p:cNvPr id="5" name="Рисунок 4" descr="выдача шк.формы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807733" y="2478360"/>
            <a:ext cx="2524584" cy="3568609"/>
          </a:xfrm>
          <a:prstGeom prst="rect">
            <a:avLst/>
          </a:prstGeom>
        </p:spPr>
      </p:pic>
      <p:pic>
        <p:nvPicPr>
          <p:cNvPr id="6" name="Рисунок 5" descr="выдача школьной формы 2017 го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799021" y="-227573"/>
            <a:ext cx="2482455" cy="3509057"/>
          </a:xfrm>
          <a:prstGeom prst="rect">
            <a:avLst/>
          </a:prstGeom>
        </p:spPr>
      </p:pic>
      <p:pic>
        <p:nvPicPr>
          <p:cNvPr id="7" name="Рисунок 6" descr="школьная форма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044207">
            <a:off x="6448761" y="2330161"/>
            <a:ext cx="2193575" cy="3100712"/>
          </a:xfrm>
          <a:prstGeom prst="rect">
            <a:avLst/>
          </a:prstGeom>
        </p:spPr>
      </p:pic>
      <p:pic>
        <p:nvPicPr>
          <p:cNvPr id="8" name="Рисунок 7" descr="школьная форма 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044207">
            <a:off x="3787781" y="3901797"/>
            <a:ext cx="2193575" cy="3100712"/>
          </a:xfrm>
          <a:prstGeom prst="rect">
            <a:avLst/>
          </a:prstGeom>
        </p:spPr>
      </p:pic>
      <p:sp>
        <p:nvSpPr>
          <p:cNvPr id="9" name="5-конечная звезда 8"/>
          <p:cNvSpPr/>
          <p:nvPr/>
        </p:nvSpPr>
        <p:spPr>
          <a:xfrm>
            <a:off x="3857620" y="2571744"/>
            <a:ext cx="1928826" cy="1928826"/>
          </a:xfrm>
          <a:prstGeom prst="star5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тья в газете о Табарине.jpg"/>
          <p:cNvPicPr>
            <a:picLocks noGrp="1" noChangeAspect="1"/>
          </p:cNvPicPr>
          <p:nvPr>
            <p:ph idx="1"/>
          </p:nvPr>
        </p:nvPicPr>
        <p:blipFill>
          <a:blip r:embed="rId2"/>
          <a:srcRect l="4786"/>
          <a:stretch>
            <a:fillRect/>
          </a:stretch>
        </p:blipFill>
        <p:spPr>
          <a:xfrm>
            <a:off x="1428728" y="1428736"/>
            <a:ext cx="6735211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180315-WA00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714356"/>
            <a:ext cx="3857652" cy="2893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-20180315-WA00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000504"/>
            <a:ext cx="4070987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-20180315-WA00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642918"/>
            <a:ext cx="3929090" cy="2946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-20180315-WA00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929066"/>
            <a:ext cx="4143372" cy="2332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ABC3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Приобретение снегоуборочной машины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128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1037" y="2054225"/>
            <a:ext cx="5226051" cy="39195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1000109"/>
            <a:ext cx="8229600" cy="9018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Спонсорская помощь </a:t>
            </a:r>
            <a:r>
              <a:rPr lang="ru-RU" b="1" dirty="0" err="1" smtClean="0"/>
              <a:t>Табарина</a:t>
            </a:r>
            <a:r>
              <a:rPr lang="ru-RU" b="1" dirty="0" smtClean="0"/>
              <a:t> А.И. </a:t>
            </a:r>
            <a:br>
              <a:rPr lang="ru-RU" b="1" dirty="0" smtClean="0"/>
            </a:br>
            <a:r>
              <a:rPr lang="ru-RU" b="1" dirty="0" smtClean="0"/>
              <a:t>с января по декабрь 2017г.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54655"/>
            <a:ext cx="8572559" cy="3918803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Февраль – 12000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(выписка журнала «Пожарный и спасатель», изготовление стенда, канцелярские товары).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Март – 20000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(Проведение конкурса «Юная мисс - 2017»).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Май – 1061706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(строительные материалы для ремонта школы, премирование активистов и отличников школы сотовыми телефонами – 50 человек), приобретение двух Государственных флагов, материальная помощь работникам школы и ветеранам педагогического труда, пострадавших от паводка в количестве 8 человек).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Август – 500000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(оказание помощи в приобретение школьной формы для детей из малообеспеченных и многодетных семей в количестве 36 учащихся).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Сентябрь – 73000тг. (изготовление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ролапа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приобретение государственных гербов в количестве 2 штук, строительные материалы, канцелярские товары.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Декабрь - 1000000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.( 1000кг. конфет для новогодних кульков для 762 учащихся и 118 работников школы,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дюралай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100м., электрические гирлянды 40 шт.)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Итого на сумму 2666706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тг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открытии Фонда подразумевалось, что бывшие выпускники, предприниматели, родители и все желающие смогут осуществлять добровольные взносы, денежные средства школе, оказывая поддержку на ее развитие. Но к сожалению на сегодняшний день единственным </a:t>
            </a:r>
            <a:r>
              <a:rPr lang="ru-RU" dirty="0" err="1" smtClean="0"/>
              <a:t>добродеятелем</a:t>
            </a:r>
            <a:r>
              <a:rPr lang="ru-RU" dirty="0" smtClean="0"/>
              <a:t>  Фонда является ее Учредитель.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1428737"/>
            <a:ext cx="8229600" cy="454472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наше нелегкое время трудно найти человека, способного воспринимать чужие проблемы как свои, и как замечательно, что такие люди все-таки есть! </a:t>
            </a:r>
            <a:endParaRPr lang="ru-RU" dirty="0" smtClean="0"/>
          </a:p>
          <a:p>
            <a:r>
              <a:rPr lang="ru-RU" dirty="0" smtClean="0"/>
              <a:t>Александр Иванович яркий пример патриотизма и благородства. </a:t>
            </a:r>
          </a:p>
          <a:p>
            <a:r>
              <a:rPr lang="ru-RU" dirty="0" smtClean="0"/>
              <a:t>Ваше </a:t>
            </a:r>
            <a:r>
              <a:rPr lang="ru-RU" dirty="0" smtClean="0"/>
              <a:t>горячее сердце, великодушие, отзывчивость и доброта делают жизнь лучше</a:t>
            </a:r>
            <a:r>
              <a:rPr lang="ru-RU" dirty="0" smtClean="0"/>
              <a:t>. Желаем </a:t>
            </a:r>
            <a:r>
              <a:rPr lang="ru-RU" dirty="0" smtClean="0"/>
              <a:t>Вам  здоровья, интересных замыслов и их благополучных воплощений, ярких, значительных событий, личного счастья и дальнейшего процветания компании</a:t>
            </a:r>
            <a:r>
              <a:rPr lang="ru-RU" dirty="0" smtClean="0"/>
              <a:t>. Пусть </a:t>
            </a:r>
            <a:r>
              <a:rPr lang="ru-RU" dirty="0" smtClean="0"/>
              <a:t>Ваша доброта и щедрость вернутся к Вам сторицей</a:t>
            </a:r>
            <a:r>
              <a:rPr lang="ru-RU" dirty="0" smtClean="0"/>
              <a:t>. Надеемся </a:t>
            </a:r>
            <a:r>
              <a:rPr lang="ru-RU" dirty="0" smtClean="0"/>
              <a:t>на дальнейшее сотрудничество и взаимопонимание.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\Desktop\СПАСИБ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5956" y="7108"/>
            <a:ext cx="9169956" cy="6850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54655"/>
            <a:ext cx="8643997" cy="391880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Фонд является не имеющей членства благотворительной некоммерческой организацией,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учрежденной физическим лицом, на основе добровольных имущественных взносов в целях поддержки социальных, благотворительных, культурных, образовательных и иных общественно полезных инициатив ГУ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Балкашинская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школа №1» отдела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Сандыктауского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Акмолинской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Учредитель Фонда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абарин А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656" y="2285992"/>
            <a:ext cx="2512954" cy="3357586"/>
          </a:xfrm>
        </p:spPr>
      </p:pic>
      <p:sp>
        <p:nvSpPr>
          <p:cNvPr id="5" name="TextBox 4"/>
          <p:cNvSpPr txBox="1"/>
          <p:nvPr/>
        </p:nvSpPr>
        <p:spPr>
          <a:xfrm>
            <a:off x="3286116" y="2285992"/>
            <a:ext cx="55721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Табарин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Александр Иванович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родился и вырос в Балкашино, здесь же окончил среднюю школу, а сегодня живет и работает в Астане, возглавляя строительную компанию ТОО «Фауна», но несмотря на столичную прописку, был и остается патриотом родного села, заботящимся о тех, кто в нем живет.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предмет деятельности Фонда: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500066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содействия материально-техническому обеспечению и оснащению образовательного процесса, оборудованию помещений школы;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содействовать ремонту, благоустройству и озеленению здания школы, а также благоустройству относящегося к школе земельного участка;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созданию благоприятных условий для разностороннего развития обучающихся школы;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поддержки деятельности школы по организации и совершенствованию методического, дидактического, программного и учебного обеспечения образовательного процесса; 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содействия деятельности по укреплению и развитию здоровья обучающихся и сотрудников школы, в том числе через спортивно-оздоровительные мероприятия;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финансирования расходов на поощрение сотрудников и обучающихся школы, в том числе через установление стипендий и грантов за особые успехи в процессе обучения и воспитания; - обеспечения образовательных и культурно-массовых мероприятий, в которых принимают участие обучающиеся и сотрудники школы (в том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числе олимпиады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конкурсы, интеллектуальные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марафоны, образовательные 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социальные акции, соревнования, семинары, конференции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слеты,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педагогические чтения,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фестивали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форумы и т.д.);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обеспечения социальной поддержки и защиты обучающихся и сотрудников школы как малообеспеченных, так и пострадавших в результате стихийных бедствий, экологических и иных катастроф.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Реквизиты Фонда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Частный фонд «Благотворительный фонд поддержки и развития </a:t>
            </a:r>
            <a:r>
              <a:rPr lang="ru-RU" dirty="0" err="1" smtClean="0"/>
              <a:t>Балкашинской</a:t>
            </a:r>
            <a:r>
              <a:rPr lang="ru-RU" dirty="0" smtClean="0"/>
              <a:t> средней школы №1 «Созидание»»</a:t>
            </a:r>
          </a:p>
          <a:p>
            <a:r>
              <a:rPr lang="ru-RU" dirty="0" smtClean="0"/>
              <a:t>БИН 160240028751</a:t>
            </a:r>
          </a:p>
          <a:p>
            <a:r>
              <a:rPr lang="ru-RU" dirty="0" smtClean="0"/>
              <a:t>ИИК </a:t>
            </a:r>
            <a:r>
              <a:rPr lang="en-US" dirty="0" smtClean="0"/>
              <a:t>KZ</a:t>
            </a:r>
            <a:r>
              <a:rPr lang="ru-RU" dirty="0" smtClean="0"/>
              <a:t>956010321000264055</a:t>
            </a:r>
          </a:p>
          <a:p>
            <a:r>
              <a:rPr lang="ru-RU" dirty="0" smtClean="0"/>
              <a:t>БИК </a:t>
            </a:r>
            <a:r>
              <a:rPr lang="en-US" dirty="0" smtClean="0"/>
              <a:t>HSBKKZKX</a:t>
            </a:r>
          </a:p>
          <a:p>
            <a:r>
              <a:rPr lang="ru-RU" dirty="0" smtClean="0"/>
              <a:t>АО «Народный Банк Казахстана»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Органы управления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Управление Фондом осуществляется в соответствии с действующим законодательством и Уставом.</a:t>
            </a:r>
          </a:p>
          <a:p>
            <a:r>
              <a:rPr lang="ru-RU" dirty="0" smtClean="0"/>
              <a:t>Высший орган управления – Учредитель.</a:t>
            </a:r>
          </a:p>
          <a:p>
            <a:r>
              <a:rPr lang="ru-RU" dirty="0" smtClean="0"/>
              <a:t>Коллегиальный орган управления – Попечительский совет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97335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	25 февраля2016 года </a:t>
            </a:r>
            <a:r>
              <a:rPr lang="ru-RU" dirty="0" err="1" smtClean="0"/>
              <a:t>Табариным</a:t>
            </a:r>
            <a:r>
              <a:rPr lang="ru-RU" dirty="0" smtClean="0"/>
              <a:t> А.И. </a:t>
            </a:r>
            <a:r>
              <a:rPr lang="ru-RU" dirty="0" smtClean="0"/>
              <a:t>учрежден  </a:t>
            </a:r>
            <a:r>
              <a:rPr lang="ru-RU" dirty="0" smtClean="0"/>
              <a:t>частный благотворительный Фонд поддержки и развития </a:t>
            </a:r>
            <a:r>
              <a:rPr lang="ru-RU" dirty="0" err="1" smtClean="0"/>
              <a:t>Балкашинской</a:t>
            </a:r>
            <a:r>
              <a:rPr lang="ru-RU" dirty="0" smtClean="0"/>
              <a:t> средней школы № 1 «Созидание».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Он </a:t>
            </a:r>
            <a:r>
              <a:rPr lang="ru-RU" dirty="0" smtClean="0"/>
              <a:t>подарил школе   </a:t>
            </a:r>
            <a:r>
              <a:rPr lang="ru-RU" dirty="0" smtClean="0"/>
              <a:t>снегоуборочную машину,</a:t>
            </a:r>
          </a:p>
          <a:p>
            <a:pPr algn="just">
              <a:buNone/>
            </a:pPr>
            <a:r>
              <a:rPr lang="ru-RU" dirty="0" smtClean="0"/>
              <a:t>     газонокосилку,  </a:t>
            </a:r>
            <a:r>
              <a:rPr lang="ru-RU" dirty="0" err="1" smtClean="0"/>
              <a:t>куллер-диспенсер</a:t>
            </a:r>
            <a:r>
              <a:rPr lang="ru-RU" dirty="0" smtClean="0"/>
              <a:t> для организации питьевого режима, оборудование для системы видеонаблюдения, цветной принтер, радио телефон, винтовку, спортинвентарь, электросушилки, строительный материал для текущего ремонта школы, канцелярские товары и многое другое. Александр Иванович постоянно  оказывает помощь в рамках акции «Дорога в школу», </a:t>
            </a:r>
            <a:r>
              <a:rPr lang="ru-RU" dirty="0" smtClean="0"/>
              <a:t>обеспечивает </a:t>
            </a:r>
            <a:r>
              <a:rPr lang="ru-RU" dirty="0" smtClean="0"/>
              <a:t>всем необходимым к  началу учебного года </a:t>
            </a:r>
            <a:r>
              <a:rPr lang="ru-RU" dirty="0" smtClean="0"/>
              <a:t> </a:t>
            </a:r>
            <a:r>
              <a:rPr lang="ru-RU" dirty="0" smtClean="0"/>
              <a:t>школьников  из малообеспеченных семей на </a:t>
            </a:r>
            <a:r>
              <a:rPr lang="ru-RU" dirty="0" smtClean="0"/>
              <a:t>сумму. </a:t>
            </a:r>
            <a:r>
              <a:rPr lang="ru-RU" dirty="0" smtClean="0"/>
              <a:t>Ежегодно в  преддверии нового  года благодаря его поддержке учащиеся школы  получают новогодние сладкие подарки.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10" y="1928802"/>
          <a:ext cx="8105541" cy="4572032"/>
        </p:xfrm>
        <a:graphic>
          <a:graphicData uri="http://schemas.openxmlformats.org/presentationml/2006/ole">
            <p:oleObj spid="_x0000_s1026" name="Документ" r:id="rId3" imgW="9674726" imgH="537253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5987.JPG"/>
          <p:cNvPicPr>
            <a:picLocks noChangeAspect="1"/>
          </p:cNvPicPr>
          <p:nvPr/>
        </p:nvPicPr>
        <p:blipFill>
          <a:blip r:embed="rId2" cstate="print"/>
          <a:srcRect t="13267" b="9784"/>
          <a:stretch>
            <a:fillRect/>
          </a:stretch>
        </p:blipFill>
        <p:spPr>
          <a:xfrm>
            <a:off x="2214546" y="1714488"/>
            <a:ext cx="4786314" cy="2071702"/>
          </a:xfrm>
          <a:prstGeom prst="rect">
            <a:avLst/>
          </a:prstGeom>
        </p:spPr>
      </p:pic>
      <p:pic>
        <p:nvPicPr>
          <p:cNvPr id="7" name="Рисунок 6" descr="DSCN5978.JPG"/>
          <p:cNvPicPr>
            <a:picLocks noChangeAspect="1"/>
          </p:cNvPicPr>
          <p:nvPr/>
        </p:nvPicPr>
        <p:blipFill>
          <a:blip r:embed="rId3" cstate="print"/>
          <a:srcRect l="5556" r="16666" b="11110"/>
          <a:stretch>
            <a:fillRect/>
          </a:stretch>
        </p:blipFill>
        <p:spPr>
          <a:xfrm>
            <a:off x="214282" y="4000504"/>
            <a:ext cx="3976714" cy="2556459"/>
          </a:xfrm>
          <a:prstGeom prst="rect">
            <a:avLst/>
          </a:prstGeom>
        </p:spPr>
      </p:pic>
      <p:pic>
        <p:nvPicPr>
          <p:cNvPr id="8" name="Рисунок 7" descr="DSCN5981.JPG"/>
          <p:cNvPicPr>
            <a:picLocks noChangeAspect="1"/>
          </p:cNvPicPr>
          <p:nvPr/>
        </p:nvPicPr>
        <p:blipFill>
          <a:blip r:embed="rId4" cstate="print"/>
          <a:srcRect t="19444" r="31001" b="9722"/>
          <a:stretch>
            <a:fillRect/>
          </a:stretch>
        </p:blipFill>
        <p:spPr>
          <a:xfrm>
            <a:off x="4500562" y="4000504"/>
            <a:ext cx="4333329" cy="25023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1670" y="1071546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Акция «Дорога в школу»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574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Документ Microsoft Office Word</vt:lpstr>
      <vt:lpstr>Покамина Ольга Геннадьевна исполнительный директор</vt:lpstr>
      <vt:lpstr>Общие сведения</vt:lpstr>
      <vt:lpstr>Учредитель Фонда</vt:lpstr>
      <vt:lpstr>Цели и предмет деятельности Фонда:</vt:lpstr>
      <vt:lpstr>Реквизиты Фонда</vt:lpstr>
      <vt:lpstr>Органы управления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Приобретение снегоуборочной машины</vt:lpstr>
      <vt:lpstr>Спонсорская помощь Табарина А.И.  с января по декабрь 2017г.</vt:lpstr>
      <vt:lpstr>Заключение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7</cp:lastModifiedBy>
  <cp:revision>115</cp:revision>
  <dcterms:created xsi:type="dcterms:W3CDTF">2013-08-21T19:17:07Z</dcterms:created>
  <dcterms:modified xsi:type="dcterms:W3CDTF">2018-03-15T18:24:39Z</dcterms:modified>
</cp:coreProperties>
</file>